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60" r:id="rId5"/>
    <p:sldId id="290" r:id="rId6"/>
    <p:sldId id="291" r:id="rId7"/>
    <p:sldId id="259" r:id="rId8"/>
    <p:sldId id="292" r:id="rId9"/>
    <p:sldId id="256" r:id="rId10"/>
    <p:sldId id="261" r:id="rId11"/>
    <p:sldId id="262" r:id="rId12"/>
    <p:sldId id="268" r:id="rId13"/>
    <p:sldId id="264" r:id="rId14"/>
    <p:sldId id="265" r:id="rId15"/>
    <p:sldId id="266" r:id="rId16"/>
    <p:sldId id="263" r:id="rId17"/>
    <p:sldId id="295" r:id="rId18"/>
    <p:sldId id="267" r:id="rId19"/>
    <p:sldId id="272" r:id="rId20"/>
    <p:sldId id="269" r:id="rId21"/>
    <p:sldId id="274" r:id="rId22"/>
    <p:sldId id="271" r:id="rId23"/>
    <p:sldId id="296" r:id="rId24"/>
    <p:sldId id="273" r:id="rId25"/>
    <p:sldId id="270" r:id="rId26"/>
    <p:sldId id="288" r:id="rId27"/>
    <p:sldId id="287" r:id="rId28"/>
    <p:sldId id="275" r:id="rId29"/>
    <p:sldId id="276" r:id="rId30"/>
    <p:sldId id="277" r:id="rId31"/>
    <p:sldId id="278" r:id="rId32"/>
    <p:sldId id="286" r:id="rId33"/>
    <p:sldId id="294" r:id="rId34"/>
    <p:sldId id="281" r:id="rId35"/>
    <p:sldId id="280" r:id="rId36"/>
    <p:sldId id="285" r:id="rId37"/>
    <p:sldId id="279" r:id="rId38"/>
    <p:sldId id="284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9" y="1322471"/>
            <a:ext cx="8540978" cy="521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728" y="5535922"/>
            <a:ext cx="262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LMST </a:t>
            </a:r>
          </a:p>
          <a:p>
            <a:pPr algn="ctr"/>
            <a:r>
              <a:rPr lang="en-US" sz="1400" b="1" dirty="0" smtClean="0"/>
              <a:t>(in series with 100 ohm resistor)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153990" y="3712783"/>
            <a:ext cx="101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4.096 V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6693" y="4350919"/>
            <a:ext cx="101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 ohm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9900" y="5584050"/>
            <a:ext cx="251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Adafruit_MCP3421 18 bit ADC</a:t>
            </a:r>
          </a:p>
          <a:p>
            <a:pPr algn="ctr"/>
            <a:r>
              <a:rPr lang="en-US" sz="1400" b="1" dirty="0" smtClean="0"/>
              <a:t>(in parallel with LMST)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0036" y="4268066"/>
            <a:ext cx="2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Adafruit</a:t>
            </a:r>
            <a:r>
              <a:rPr lang="en-US" sz="1400" b="1" dirty="0" smtClean="0"/>
              <a:t> BNO055 IMU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85689" y="3145483"/>
            <a:ext cx="315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Adafruit</a:t>
            </a:r>
            <a:r>
              <a:rPr lang="en-US" sz="1400" b="1" dirty="0"/>
              <a:t> </a:t>
            </a:r>
            <a:r>
              <a:rPr lang="en-US" sz="1400" b="1" dirty="0" err="1"/>
              <a:t>Qwiic</a:t>
            </a:r>
            <a:r>
              <a:rPr lang="en-US" sz="1400" b="1" dirty="0"/>
              <a:t> / Stemma QT 5 Port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202" y="2927650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361" y="2354015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98509" y="1179095"/>
            <a:ext cx="141393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948" y="994429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98846" y="1564651"/>
            <a:ext cx="1413933" cy="0"/>
          </a:xfrm>
          <a:prstGeom prst="line">
            <a:avLst/>
          </a:prstGeom>
          <a:ln w="57150">
            <a:solidFill>
              <a:srgbClr val="C70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58285" y="13799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SCL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940166" y="1967303"/>
            <a:ext cx="141393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99605" y="17826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Parallel Circuit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6805" y="3083928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 </a:t>
            </a:r>
            <a:r>
              <a:rPr lang="en-US" b="1" dirty="0" err="1" smtClean="0"/>
              <a:t>Enc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4696170" y="3494008"/>
            <a:ext cx="13612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Proxima Nova"/>
              </a:rPr>
              <a:t>Precision LM4040 </a:t>
            </a:r>
            <a:endParaRPr lang="en-US" sz="1050" b="1" dirty="0" smtClean="0">
              <a:solidFill>
                <a:srgbClr val="000000"/>
              </a:solidFill>
              <a:latin typeface="Proxima Nova"/>
            </a:endParaRPr>
          </a:p>
          <a:p>
            <a:pPr algn="ctr"/>
            <a:r>
              <a:rPr lang="en-US" sz="1050" b="1" dirty="0" smtClean="0">
                <a:solidFill>
                  <a:srgbClr val="000000"/>
                </a:solidFill>
                <a:latin typeface="Proxima Nova"/>
              </a:rPr>
              <a:t>Voltage </a:t>
            </a:r>
            <a:r>
              <a:rPr lang="en-US" sz="1050" b="1" dirty="0">
                <a:solidFill>
                  <a:srgbClr val="000000"/>
                </a:solidFill>
                <a:latin typeface="Proxima Nova"/>
              </a:rPr>
              <a:t>Reference</a:t>
            </a:r>
            <a:endParaRPr lang="en-US" sz="105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995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14" y="99652"/>
            <a:ext cx="4041165" cy="321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7" y="99652"/>
            <a:ext cx="4116706" cy="324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214" y="3342462"/>
            <a:ext cx="4041165" cy="3207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333" y="3342461"/>
            <a:ext cx="4148520" cy="32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32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28725"/>
            <a:ext cx="59626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5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𝑒𝑙𝑒𝑐𝑡𝑟𝑖𝑐𝑎𝑙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𝑟𝑒𝑠𝑖𝑠𝑡𝑖𝑣𝑖𝑡𝑦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 (29.4 x 10^-8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𝑒𝑔𝑎𝑖𝑛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𝑢𝑛𝑠𝑡𝑟𝑒𝑡𝑐h𝑒𝑑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𝑒𝑙𝑒𝑐𝑡𝑟𝑖𝑐𝑎𝑙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𝑟𝑒𝑠𝑖𝑠𝑡𝑎𝑛𝑐𝑒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𝑤h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and given the following: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𝑢𝑛𝑖𝑡𝑙𝑒𝑠𝑠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𝑝𝑜𝑖𝑠𝑠𝑜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𝑎𝑥𝑖𝑎𝑙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so strain normal to x-plane in x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,so strain normal to y-plane in y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,so strain normal to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z-plane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in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direction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blipFill>
                <a:blip r:embed="rId2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 smtClean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 smtClean="0"/>
                  <a:t>Soft </a:t>
                </a:r>
                <a:r>
                  <a:rPr lang="en-US" sz="2000" dirty="0"/>
                  <a:t>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from </a:t>
                </a:r>
                <a:r>
                  <a:rPr lang="en-US" sz="2000" dirty="0">
                    <a:hlinkClick r:id="rId2"/>
                  </a:rPr>
                  <a:t>https://</a:t>
                </a:r>
                <a:r>
                  <a:rPr lang="en-US" sz="2000" dirty="0" smtClean="0">
                    <a:hlinkClick r:id="rId2"/>
                  </a:rPr>
                  <a:t>softroboticstoolkit.com/book/export/html/206021</a:t>
                </a:r>
                <a:endParaRPr lang="en-US" sz="2000" dirty="0" smtClean="0"/>
              </a:p>
              <a:p>
                <a:pPr marL="457200" indent="-457200">
                  <a:buAutoNum type="arabicPeriod" startAt="2"/>
                </a:pPr>
                <a:r>
                  <a:rPr lang="en-US" sz="2000" dirty="0" smtClean="0"/>
                  <a:t>Craig </a:t>
                </a:r>
                <a:r>
                  <a:rPr lang="en-US" sz="2000" dirty="0"/>
                  <a:t>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</a:t>
                </a:r>
                <a:r>
                  <a:rPr lang="en-US" sz="2000" dirty="0" smtClean="0"/>
                  <a:t>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 smtClean="0"/>
                  <a:t>Hambley</a:t>
                </a:r>
                <a:r>
                  <a:rPr lang="en-US" sz="2000" dirty="0" smtClean="0"/>
                  <a:t>, A.R. (2011). </a:t>
                </a:r>
                <a:r>
                  <a:rPr lang="en-US" sz="2000" i="1" dirty="0" smtClean="0"/>
                  <a:t>Electrical Engineering Principles and Applications </a:t>
                </a:r>
                <a:r>
                  <a:rPr lang="en-US" sz="2000" dirty="0" smtClean="0"/>
                  <a:t>(5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</a:t>
                </a:r>
                <a:r>
                  <a:rPr lang="de-DE" sz="2000" dirty="0" smtClean="0"/>
                  <a:t>.</a:t>
                </a:r>
                <a:r>
                  <a:rPr lang="en-US" sz="2000" i="1" dirty="0" smtClean="0"/>
                  <a:t>  Materials </a:t>
                </a:r>
                <a:r>
                  <a:rPr lang="en-US" sz="2000" i="1" dirty="0"/>
                  <a:t>Science and Engineering: An Introduction </a:t>
                </a:r>
                <a:r>
                  <a:rPr lang="en-US" sz="2000" dirty="0" smtClean="0"/>
                  <a:t>(10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err="1" smtClean="0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human </a:t>
                </a:r>
                <a:r>
                  <a:rPr lang="en-US" sz="2000" dirty="0"/>
                  <a:t>activity monitoring. </a:t>
                </a:r>
                <a:r>
                  <a:rPr lang="en-US" sz="2000" i="1" dirty="0" smtClean="0"/>
                  <a:t>ACS </a:t>
                </a:r>
                <a:r>
                  <a:rPr lang="en-US" sz="2000" i="1" dirty="0"/>
                  <a:t>Applied Materials &amp; Interfaces, 12</a:t>
                </a:r>
                <a:r>
                  <a:rPr lang="en-US" sz="2000" dirty="0"/>
                  <a:t>(19), 22200–22211.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https</a:t>
                </a:r>
                <a:r>
                  <a:rPr lang="en-US" sz="2000" dirty="0"/>
                  <a:t>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320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𝑎𝑏𝑠𝑜𝑙𝑢𝑡𝑒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blipFill>
                <a:blip r:embed="rId2"/>
                <a:stretch>
                  <a:fillRect l="-376" b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19451</TotalTime>
  <Words>1360</Words>
  <Application>Microsoft Office PowerPoint</Application>
  <PresentationFormat>Widescreen</PresentationFormat>
  <Paragraphs>130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PowerPoint Presentation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PowerPoint Presentation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52</cp:revision>
  <dcterms:created xsi:type="dcterms:W3CDTF">2024-11-21T18:07:37Z</dcterms:created>
  <dcterms:modified xsi:type="dcterms:W3CDTF">2025-01-22T18:47:19Z</dcterms:modified>
</cp:coreProperties>
</file>